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7010400" cy="9296400"/>
  <p:embeddedFontLst>
    <p:embeddedFont>
      <p:font typeface="Century Gothic" panose="020B0502020202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ajFpsNgn2Yc8sdCMVreZ8b3RE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2" name="Google Shape;3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4" name="Google Shape;3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9" name="Google Shape;4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8959882675_0_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7" name="Google Shape;417;g189598826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8959882675_0_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2" name="Google Shape;432;g189598826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8" name="Google Shape;4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4" name="Google Shape;4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1" name="Google Shape;4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8" name="Google Shape;4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895988267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8959882675_0_1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1" name="Google Shape;4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8" name="Google Shape;4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5" name="Google Shape;4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2" name="Google Shape;4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6" name="Google Shape;5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4" name="Google Shape;5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0" name="Google Shape;5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7" name="Google Shape;52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4" name="Google Shape;5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1" name="Google Shape;54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8" name="Google Shape;5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4" name="Google Shape;55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Google Shape;25;p4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5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3" name="Google Shape;33;p45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dt" idx="10"/>
          </p:nvPr>
        </p:nvSpPr>
        <p:spPr>
          <a:xfrm rot="5400000">
            <a:off x="10176279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ftr" idx="11"/>
          </p:nvPr>
        </p:nvSpPr>
        <p:spPr>
          <a:xfrm rot="5400000">
            <a:off x="8963575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5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5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2" name="Google Shape;132;p5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4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4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0" name="Google Shape;140;p54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2" name="Google Shape;142;p54"/>
          <p:cNvSpPr txBox="1"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4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44" name="Google Shape;144;p54"/>
          <p:cNvSpPr txBox="1">
            <a:spLocks noGrp="1"/>
          </p:cNvSpPr>
          <p:nvPr>
            <p:ph type="body" idx="1"/>
          </p:nvPr>
        </p:nvSpPr>
        <p:spPr>
          <a:xfrm>
            <a:off x="1154956" y="5532683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54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4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1" name="Google Shape;151;p5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5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5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9" name="Google Shape;159;p55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1" name="Google Shape;161;p55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5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55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5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9" name="Google Shape;169;p5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6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6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8" name="Google Shape;178;p5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9" name="Google Shape;179;p56"/>
          <p:cNvSpPr txBox="1"/>
          <p:nvPr/>
        </p:nvSpPr>
        <p:spPr>
          <a:xfrm>
            <a:off x="898295" y="603589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6"/>
          <p:cNvSpPr txBox="1"/>
          <p:nvPr/>
        </p:nvSpPr>
        <p:spPr>
          <a:xfrm>
            <a:off x="9705137" y="2613787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6"/>
          <p:cNvSpPr txBox="1"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6"/>
          <p:cNvSpPr txBox="1">
            <a:spLocks noGrp="1"/>
          </p:cNvSpPr>
          <p:nvPr>
            <p:ph type="body" idx="1"/>
          </p:nvPr>
        </p:nvSpPr>
        <p:spPr>
          <a:xfrm>
            <a:off x="1945945" y="3686515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3" name="Google Shape;183;p56"/>
          <p:cNvSpPr txBox="1">
            <a:spLocks noGrp="1"/>
          </p:cNvSpPr>
          <p:nvPr>
            <p:ph type="body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4" name="Google Shape;184;p56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6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5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0" name="Google Shape;190;p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7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7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7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9" name="Google Shape;199;p5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0" name="Google Shape;200;p57"/>
          <p:cNvSpPr txBox="1"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7"/>
          <p:cNvSpPr txBox="1"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57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7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58"/>
          <p:cNvSpPr txBox="1">
            <a:spLocks noGrp="1"/>
          </p:cNvSpPr>
          <p:nvPr>
            <p:ph type="body" idx="2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58"/>
          <p:cNvSpPr txBox="1">
            <a:spLocks noGrp="1"/>
          </p:cNvSpPr>
          <p:nvPr>
            <p:ph type="body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58"/>
          <p:cNvSpPr txBox="1">
            <a:spLocks noGrp="1"/>
          </p:cNvSpPr>
          <p:nvPr>
            <p:ph type="body" idx="4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58"/>
          <p:cNvSpPr txBox="1">
            <a:spLocks noGrp="1"/>
          </p:cNvSpPr>
          <p:nvPr>
            <p:ph type="body" idx="5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58"/>
          <p:cNvSpPr txBox="1">
            <a:spLocks noGrp="1"/>
          </p:cNvSpPr>
          <p:nvPr>
            <p:ph type="body" idx="6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4" name="Google Shape;214;p58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58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58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8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2" name="Google Shape;222;p59"/>
          <p:cNvSpPr>
            <a:spLocks noGrp="1"/>
          </p:cNvSpPr>
          <p:nvPr>
            <p:ph type="pic" idx="2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223" name="Google Shape;223;p59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body" idx="4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5" name="Google Shape;225;p59"/>
          <p:cNvSpPr>
            <a:spLocks noGrp="1"/>
          </p:cNvSpPr>
          <p:nvPr>
            <p:ph type="pic" idx="5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226" name="Google Shape;226;p59"/>
          <p:cNvSpPr txBox="1">
            <a:spLocks noGrp="1"/>
          </p:cNvSpPr>
          <p:nvPr>
            <p:ph type="body" idx="6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7" name="Google Shape;227;p59"/>
          <p:cNvSpPr txBox="1">
            <a:spLocks noGrp="1"/>
          </p:cNvSpPr>
          <p:nvPr>
            <p:ph type="body" idx="7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59"/>
          <p:cNvSpPr>
            <a:spLocks noGrp="1"/>
          </p:cNvSpPr>
          <p:nvPr>
            <p:ph type="pic" idx="8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229" name="Google Shape;229;p59"/>
          <p:cNvSpPr txBox="1">
            <a:spLocks noGrp="1"/>
          </p:cNvSpPr>
          <p:nvPr>
            <p:ph type="body" idx="9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30" name="Google Shape;230;p59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59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59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9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0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0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8" name="Google Shape;238;p60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0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6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3" name="Google Shape;243;p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1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1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1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1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3" name="Google Shape;253;p6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4" name="Google Shape;254;p61"/>
          <p:cNvSpPr txBox="1">
            <a:spLocks noGrp="1"/>
          </p:cNvSpPr>
          <p:nvPr>
            <p:ph type="title"/>
          </p:nvPr>
        </p:nvSpPr>
        <p:spPr>
          <a:xfrm rot="5400000">
            <a:off x="6925404" y="2957260"/>
            <a:ext cx="4729626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1"/>
          <p:cNvSpPr txBox="1">
            <a:spLocks noGrp="1"/>
          </p:cNvSpPr>
          <p:nvPr>
            <p:ph type="body" idx="1"/>
          </p:nvPr>
        </p:nvSpPr>
        <p:spPr>
          <a:xfrm rot="5400000">
            <a:off x="1913914" y="538470"/>
            <a:ext cx="4729627" cy="624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6" name="Google Shape;256;p61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1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" name="Google Shape;41;p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6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0" name="Google Shape;50;p46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8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9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body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body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body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body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1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2" name="Google Shape;92;p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2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2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2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" name="Google Shape;100;p52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2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3" name="Google Shape;103;p52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2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52"/>
          <p:cNvSpPr txBox="1">
            <a:spLocks noGrp="1"/>
          </p:cNvSpPr>
          <p:nvPr>
            <p:ph type="body" idx="2"/>
          </p:nvPr>
        </p:nvSpPr>
        <p:spPr>
          <a:xfrm>
            <a:off x="1154955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5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2" name="Google Shape;112;p5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3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3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1" name="Google Shape;121;p53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3" name="Google Shape;123;p53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3"/>
          <p:cNvSpPr>
            <a:spLocks noGrp="1"/>
          </p:cNvSpPr>
          <p:nvPr>
            <p:ph type="pic" idx="2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25" name="Google Shape;125;p53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53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3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4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4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2941"/>
                  </a:srgbClr>
                </a:gs>
                <a:gs pos="36000">
                  <a:srgbClr val="8EBBD2">
                    <a:alpha val="5882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4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5882"/>
                  </a:srgbClr>
                </a:gs>
                <a:gs pos="36000">
                  <a:srgbClr val="8EBBD2">
                    <a:alpha val="5098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4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2941"/>
                  </a:srgbClr>
                </a:gs>
                <a:gs pos="36000">
                  <a:srgbClr val="FAC867">
                    <a:alpha val="5882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4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058"/>
                  </a:srgbClr>
                </a:gs>
                <a:gs pos="36000">
                  <a:srgbClr val="8EBBD2">
                    <a:alpha val="7058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196"/>
                  </a:srgbClr>
                </a:gs>
                <a:gs pos="36000">
                  <a:srgbClr val="FAC867">
                    <a:alpha val="9019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4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019"/>
                  </a:srgbClr>
                </a:gs>
                <a:gs pos="31000">
                  <a:srgbClr val="FAC867">
                    <a:alpha val="3921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4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4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" name="Google Shape;16;p4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" name="Google Shape;17;p44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dt" idx="10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4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hinghamschools.org/hingham-high-school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>
            <a:spLocks noGrp="1"/>
          </p:cNvSpPr>
          <p:nvPr>
            <p:ph type="ctrTitle"/>
          </p:nvPr>
        </p:nvSpPr>
        <p:spPr>
          <a:xfrm>
            <a:off x="1092610" y="1854932"/>
            <a:ext cx="10399735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/>
              <a:t>WELCOME TO</a:t>
            </a:r>
            <a:br>
              <a:rPr lang="en-US"/>
            </a:br>
            <a:r>
              <a:rPr lang="en-US"/>
              <a:t>PROGRAM OF STUDIES NIGHT</a:t>
            </a:r>
            <a:endParaRPr/>
          </a:p>
        </p:txBody>
      </p:sp>
      <p:sp>
        <p:nvSpPr>
          <p:cNvPr id="265" name="Google Shape;265;p1"/>
          <p:cNvSpPr txBox="1">
            <a:spLocks noGrp="1"/>
          </p:cNvSpPr>
          <p:nvPr>
            <p:ph type="subTitle" idx="1"/>
          </p:nvPr>
        </p:nvSpPr>
        <p:spPr>
          <a:xfrm>
            <a:off x="1616726" y="4102472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FEBRUARY 27, 2018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66" name="Google Shape;266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837" y="2894024"/>
            <a:ext cx="4145280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1142973" y="2075761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5</a:t>
            </a:r>
            <a:r>
              <a:rPr lang="en-US" b="1"/>
              <a:t>.</a:t>
            </a:r>
            <a:br>
              <a:rPr lang="en-US" b="1"/>
            </a:br>
            <a:r>
              <a:rPr lang="en-US"/>
              <a:t>ALL COURSE SELECTIONS ARE COMPLETED ONLINE THROUGH THE STUDENT PORTAL</a:t>
            </a:r>
            <a:endParaRPr/>
          </a:p>
        </p:txBody>
      </p:sp>
      <p:sp>
        <p:nvSpPr>
          <p:cNvPr id="325" name="Google Shape;325;p10"/>
          <p:cNvSpPr txBox="1">
            <a:spLocks noGrp="1"/>
          </p:cNvSpPr>
          <p:nvPr>
            <p:ph type="body" idx="1"/>
          </p:nvPr>
        </p:nvSpPr>
        <p:spPr>
          <a:xfrm>
            <a:off x="6339974" y="3390347"/>
            <a:ext cx="4235861" cy="85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HHSPTO.WEEBLY.COM</a:t>
            </a:r>
            <a:endParaRPr sz="2800"/>
          </a:p>
        </p:txBody>
      </p:sp>
      <p:pic>
        <p:nvPicPr>
          <p:cNvPr id="326" name="Google Shape;326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85"/>
          <a:stretch/>
        </p:blipFill>
        <p:spPr>
          <a:xfrm>
            <a:off x="5821755" y="911809"/>
            <a:ext cx="5609388" cy="49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title"/>
          </p:nvPr>
        </p:nvSpPr>
        <p:spPr>
          <a:xfrm>
            <a:off x="1641093" y="2156783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FIRST, THE </a:t>
            </a:r>
            <a:br>
              <a:rPr lang="en-US"/>
            </a:br>
            <a:r>
              <a:rPr lang="en-US"/>
              <a:t>“MY INFO” </a:t>
            </a:r>
            <a:br>
              <a:rPr lang="en-US"/>
            </a:br>
            <a:r>
              <a:rPr lang="en-US"/>
              <a:t>TOP TAB </a:t>
            </a:r>
            <a:br>
              <a:rPr lang="en-US"/>
            </a:br>
            <a:r>
              <a:rPr lang="en-US"/>
              <a:t>AND THEN </a:t>
            </a:r>
            <a:br>
              <a:rPr lang="en-US"/>
            </a:br>
            <a:r>
              <a:rPr lang="en-US"/>
              <a:t>THE “REQUESTS” SIDE TAB</a:t>
            </a:r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body" idx="1"/>
          </p:nvPr>
        </p:nvSpPr>
        <p:spPr>
          <a:xfrm>
            <a:off x="6339974" y="3390347"/>
            <a:ext cx="4235861" cy="85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HHSPTO.WEEBLY.COM</a:t>
            </a:r>
            <a:endParaRPr sz="2800"/>
          </a:p>
        </p:txBody>
      </p:sp>
      <p:pic>
        <p:nvPicPr>
          <p:cNvPr id="333" name="Google Shape;333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1" b="-3330"/>
          <a:stretch/>
        </p:blipFill>
        <p:spPr>
          <a:xfrm>
            <a:off x="6646762" y="647147"/>
            <a:ext cx="447249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title"/>
          </p:nvPr>
        </p:nvSpPr>
        <p:spPr>
          <a:xfrm>
            <a:off x="1641093" y="2156783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AND THEN…</a:t>
            </a:r>
            <a:endParaRPr/>
          </a:p>
        </p:txBody>
      </p:sp>
      <p:sp>
        <p:nvSpPr>
          <p:cNvPr id="339" name="Google Shape;339;p12"/>
          <p:cNvSpPr txBox="1">
            <a:spLocks noGrp="1"/>
          </p:cNvSpPr>
          <p:nvPr>
            <p:ph type="body" idx="1"/>
          </p:nvPr>
        </p:nvSpPr>
        <p:spPr>
          <a:xfrm>
            <a:off x="6339974" y="3390347"/>
            <a:ext cx="4235861" cy="85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HHSPTO.WEEBLY.COM</a:t>
            </a:r>
            <a:endParaRPr sz="2800"/>
          </a:p>
        </p:txBody>
      </p:sp>
      <p:pic>
        <p:nvPicPr>
          <p:cNvPr id="340" name="Google Shape;340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65"/>
          <a:stretch/>
        </p:blipFill>
        <p:spPr>
          <a:xfrm>
            <a:off x="5417944" y="1280283"/>
            <a:ext cx="607992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>
            <a:spLocks noGrp="1"/>
          </p:cNvSpPr>
          <p:nvPr>
            <p:ph type="title"/>
          </p:nvPr>
        </p:nvSpPr>
        <p:spPr>
          <a:xfrm>
            <a:off x="836581" y="2390048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IT SHOULD BE FAIRLY INTUITIVE…</a:t>
            </a:r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1"/>
          </p:nvPr>
        </p:nvSpPr>
        <p:spPr>
          <a:xfrm>
            <a:off x="6339974" y="3390347"/>
            <a:ext cx="4235861" cy="85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HHSPTO.WEEBLY.COM</a:t>
            </a:r>
            <a:endParaRPr sz="2800"/>
          </a:p>
        </p:txBody>
      </p:sp>
      <p:pic>
        <p:nvPicPr>
          <p:cNvPr id="347" name="Google Shape;3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7604" y="1408253"/>
            <a:ext cx="6540600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 txBox="1">
            <a:spLocks noGrp="1"/>
          </p:cNvSpPr>
          <p:nvPr>
            <p:ph type="title"/>
          </p:nvPr>
        </p:nvSpPr>
        <p:spPr>
          <a:xfrm>
            <a:off x="1641093" y="2156783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CLICK “POST” </a:t>
            </a:r>
            <a:br>
              <a:rPr lang="en-US"/>
            </a:br>
            <a:r>
              <a:rPr lang="en-US"/>
              <a:t>WHEN COMPLETE</a:t>
            </a:r>
            <a:endParaRPr/>
          </a:p>
        </p:txBody>
      </p:sp>
      <p:sp>
        <p:nvSpPr>
          <p:cNvPr id="353" name="Google Shape;353;p14"/>
          <p:cNvSpPr txBox="1">
            <a:spLocks noGrp="1"/>
          </p:cNvSpPr>
          <p:nvPr>
            <p:ph type="body" idx="1"/>
          </p:nvPr>
        </p:nvSpPr>
        <p:spPr>
          <a:xfrm>
            <a:off x="6339974" y="3390347"/>
            <a:ext cx="4235861" cy="85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354" name="Google Shape;3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6729" y="381000"/>
            <a:ext cx="356235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4. THE PROCESS CONTINUES INTO APRIL</a:t>
            </a:r>
            <a:endParaRPr sz="4000"/>
          </a:p>
        </p:txBody>
      </p:sp>
      <p:sp>
        <p:nvSpPr>
          <p:cNvPr id="360" name="Google Shape;360;p15"/>
          <p:cNvSpPr txBox="1"/>
          <p:nvPr/>
        </p:nvSpPr>
        <p:spPr>
          <a:xfrm>
            <a:off x="405114" y="3078866"/>
            <a:ext cx="113868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COUNSELORS MEET INDIVIDUALLY WITH STUDENTS: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3/24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@ HMS &amp; 3/2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3/31 @ HHS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DRAFT OF COURSE REQUESTS SENT VIA EMAIL FOR FINAL PARENTAL 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 COURSE SELECTIONS DUE TO COUNSELORS BY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DAY, APRIL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*PLEASE REVIEW THOSE SELECTIONS CAREFULLY*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HMS TIMELINE</a:t>
            </a:r>
            <a:endParaRPr sz="4000"/>
          </a:p>
        </p:txBody>
      </p:sp>
      <p:sp>
        <p:nvSpPr>
          <p:cNvPr id="366" name="Google Shape;366;p16"/>
          <p:cNvSpPr txBox="1"/>
          <p:nvPr/>
        </p:nvSpPr>
        <p:spPr>
          <a:xfrm>
            <a:off x="405114" y="3078866"/>
            <a:ext cx="113868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HHS COUNSELORS PRESENT TO HMS STUDENTS ON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3/7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PARENTS &amp; STUDENTS MAKE SELECTIONS ONLINE THROUGH ASPEN STUDENT PORTAL 3/1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-3/1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(LEVEL RECOMMENDATIONS WHERE APPLICABLE WILL BE THERE)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HHS COUNSELORS MEET WITH 8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GRADERS ON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3/24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DEADLINE FOR CHANGES: 4/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"/>
          <p:cNvSpPr txBox="1">
            <a:spLocks noGrp="1"/>
          </p:cNvSpPr>
          <p:nvPr>
            <p:ph type="title"/>
          </p:nvPr>
        </p:nvSpPr>
        <p:spPr>
          <a:xfrm>
            <a:off x="1641093" y="2156783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3. </a:t>
            </a:r>
            <a:br>
              <a:rPr lang="en-US"/>
            </a:br>
            <a:r>
              <a:rPr lang="en-US"/>
              <a:t>PAY ATTENTION TO GRADUATION REQUIREMENTS</a:t>
            </a: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body" idx="1"/>
          </p:nvPr>
        </p:nvSpPr>
        <p:spPr>
          <a:xfrm>
            <a:off x="6339974" y="3390347"/>
            <a:ext cx="4235861" cy="85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HHSPTO.WEEBLY.COM</a:t>
            </a:r>
            <a:endParaRPr sz="2800"/>
          </a:p>
        </p:txBody>
      </p:sp>
      <p:pic>
        <p:nvPicPr>
          <p:cNvPr id="373" name="Google Shape;373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" t="-15160"/>
          <a:stretch/>
        </p:blipFill>
        <p:spPr>
          <a:xfrm>
            <a:off x="6721937" y="-358816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SUCH AS…</a:t>
            </a:r>
            <a:endParaRPr sz="4000"/>
          </a:p>
        </p:txBody>
      </p:sp>
      <p:sp>
        <p:nvSpPr>
          <p:cNvPr id="379" name="Google Shape;379;p18"/>
          <p:cNvSpPr txBox="1"/>
          <p:nvPr/>
        </p:nvSpPr>
        <p:spPr>
          <a:xfrm>
            <a:off x="405114" y="3078866"/>
            <a:ext cx="113868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HHS GRADUATES MUST COMPLETE: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CREDITS IN ENGLISH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CREDITS IN MATH, SCIENCE &amp; SOCIAL STUDIES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CREDITS IN THE SAME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2.5 CREDITS IN FINE/APPLIED ARTS 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2.5 CREDITS IN HEALTH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2.5 CREDITS IN PHYSICAL EDUCATION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A FEW DIFFERENCES BY GRADE</a:t>
            </a:r>
            <a:endParaRPr sz="4000"/>
          </a:p>
        </p:txBody>
      </p:sp>
      <p:sp>
        <p:nvSpPr>
          <p:cNvPr id="385" name="Google Shape;385;p19"/>
          <p:cNvSpPr txBox="1"/>
          <p:nvPr/>
        </p:nvSpPr>
        <p:spPr>
          <a:xfrm>
            <a:off x="405114" y="3078866"/>
            <a:ext cx="1138666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REGARD TO PHYSICAL EDUCATION…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NOTE DETAILS OF POLICY IN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 OF STUDIES BOOKLET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"/>
          <p:cNvSpPr txBox="1"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A “TOP TEN” LIST: THINGS TO KNOW ABOUT</a:t>
            </a:r>
            <a:br>
              <a:rPr lang="en-US"/>
            </a:br>
            <a:r>
              <a:rPr lang="en-US"/>
              <a:t>COURSE </a:t>
            </a:r>
            <a:br>
              <a:rPr lang="en-US"/>
            </a:br>
            <a:r>
              <a:rPr lang="en-US"/>
              <a:t>SELECTION</a:t>
            </a:r>
            <a:endParaRPr/>
          </a:p>
        </p:txBody>
      </p:sp>
      <p:sp>
        <p:nvSpPr>
          <p:cNvPr id="272" name="Google Shape;272;p2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73" name="Google Shape;273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845" y="1441579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TO EARN A DIPLOMA…</a:t>
            </a:r>
            <a:endParaRPr sz="4000"/>
          </a:p>
        </p:txBody>
      </p:sp>
      <p:sp>
        <p:nvSpPr>
          <p:cNvPr id="391" name="Google Shape;391;p20"/>
          <p:cNvSpPr txBox="1"/>
          <p:nvPr/>
        </p:nvSpPr>
        <p:spPr>
          <a:xfrm>
            <a:off x="405114" y="3078866"/>
            <a:ext cx="113866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EVERYBODY MUST: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EARN 110 CREDITS (DISTRIBUTED APPROPRIATELY)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 THE MCAS IN ELA, MATH &amp;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2. </a:t>
            </a:r>
            <a:br>
              <a:rPr lang="en-US"/>
            </a:br>
            <a:r>
              <a:rPr lang="en-US"/>
              <a:t>THE PROGRAM OF STUDIES </a:t>
            </a:r>
            <a:br>
              <a:rPr lang="en-US"/>
            </a:br>
            <a:r>
              <a:rPr lang="en-US"/>
              <a:t>CONTINUES TO </a:t>
            </a:r>
            <a:br>
              <a:rPr lang="en-US"/>
            </a:br>
            <a:r>
              <a:rPr lang="en-US"/>
              <a:t>EVOLVE</a:t>
            </a:r>
            <a:endParaRPr/>
          </a:p>
        </p:txBody>
      </p:sp>
      <p:pic>
        <p:nvPicPr>
          <p:cNvPr id="397" name="Google Shape;3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715" y="1554421"/>
            <a:ext cx="4019550" cy="402907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NEW COURSES IN MINDFULNESS, MUSIC AND RESEARCH!</a:t>
            </a:r>
            <a:endParaRPr/>
          </a:p>
        </p:txBody>
      </p:sp>
      <p:pic>
        <p:nvPicPr>
          <p:cNvPr id="403" name="Google Shape;403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975" y="384350"/>
            <a:ext cx="2824249" cy="2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2000" y="634813"/>
            <a:ext cx="2323325" cy="23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362" y="4285550"/>
            <a:ext cx="2890375" cy="192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37" y="3116800"/>
            <a:ext cx="4459467" cy="33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3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SENIOR </a:t>
            </a:r>
            <a:br>
              <a:rPr lang="en-US"/>
            </a:br>
            <a:r>
              <a:rPr lang="en-US"/>
              <a:t>ENGLISH</a:t>
            </a:r>
            <a:br>
              <a:rPr lang="en-US"/>
            </a:br>
            <a:r>
              <a:rPr lang="en-US"/>
              <a:t>ELECTIVE -  </a:t>
            </a:r>
            <a:br>
              <a:rPr lang="en-US"/>
            </a:br>
            <a:r>
              <a:rPr lang="en-US"/>
              <a:t>DISABILITY VOICES IN LIFE &amp; LITERATURE</a:t>
            </a:r>
            <a:endParaRPr/>
          </a:p>
        </p:txBody>
      </p:sp>
      <p:pic>
        <p:nvPicPr>
          <p:cNvPr id="412" name="Google Shape;4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554" y="1190250"/>
            <a:ext cx="27813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4729" y="206600"/>
            <a:ext cx="2000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954" y="2451975"/>
            <a:ext cx="2843805" cy="42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8959882675_0_2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09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IN ADDITION TO…   </a:t>
            </a:r>
            <a:br>
              <a:rPr lang="en-US"/>
            </a:br>
            <a:r>
              <a:rPr lang="en-US"/>
              <a:t>READING TO</a:t>
            </a:r>
            <a:br>
              <a:rPr lang="en-US"/>
            </a:br>
            <a:r>
              <a:rPr lang="en-US"/>
              <a:t>WRITE: AN </a:t>
            </a:r>
            <a:br>
              <a:rPr lang="en-US"/>
            </a:br>
            <a:r>
              <a:rPr lang="en-US"/>
              <a:t>ANALYSIS OF</a:t>
            </a:r>
            <a:br>
              <a:rPr lang="en-US"/>
            </a:br>
            <a:r>
              <a:rPr lang="en-US"/>
              <a:t>GENRE &amp; STYLE</a:t>
            </a:r>
            <a:endParaRPr/>
          </a:p>
        </p:txBody>
      </p:sp>
      <p:pic>
        <p:nvPicPr>
          <p:cNvPr id="420" name="Google Shape;420;g18959882675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3342" y="939980"/>
            <a:ext cx="3314700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18959882675_0_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9943" y="207508"/>
            <a:ext cx="2368321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18959882675_0_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416" y="3475651"/>
            <a:ext cx="2009374" cy="310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CONTINUATION OF OTHER RECENTLY-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PILOTED OFFERINGS SUCH AS…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ENGINEERING AND ROBOTICS</a:t>
            </a:r>
            <a:endParaRPr/>
          </a:p>
        </p:txBody>
      </p:sp>
      <p:sp>
        <p:nvSpPr>
          <p:cNvPr id="428" name="Google Shape;428;p24"/>
          <p:cNvSpPr txBox="1">
            <a:spLocks noGrp="1"/>
          </p:cNvSpPr>
          <p:nvPr>
            <p:ph type="body" idx="1"/>
          </p:nvPr>
        </p:nvSpPr>
        <p:spPr>
          <a:xfrm>
            <a:off x="5803641" y="2916361"/>
            <a:ext cx="5654351" cy="124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429" name="Google Shape;429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8607" y="1474238"/>
            <a:ext cx="5965236" cy="448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8959882675_0_12"/>
          <p:cNvSpPr txBox="1">
            <a:spLocks noGrp="1"/>
          </p:cNvSpPr>
          <p:nvPr>
            <p:ph type="title"/>
          </p:nvPr>
        </p:nvSpPr>
        <p:spPr>
          <a:xfrm>
            <a:off x="781731" y="1894114"/>
            <a:ext cx="5516400" cy="3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NEW AP CLASS: 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3600"/>
              <a:t>AP ENVIRONMENTAL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SCIENCE</a:t>
            </a:r>
            <a:br>
              <a:rPr lang="en-US" sz="3600"/>
            </a:br>
            <a:endParaRPr sz="3600"/>
          </a:p>
        </p:txBody>
      </p:sp>
      <p:pic>
        <p:nvPicPr>
          <p:cNvPr id="435" name="Google Shape;435;g18959882675_0_1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631" y="1894125"/>
            <a:ext cx="3215457" cy="3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5"/>
          <p:cNvSpPr txBox="1">
            <a:spLocks noGrp="1"/>
          </p:cNvSpPr>
          <p:nvPr>
            <p:ph type="title"/>
          </p:nvPr>
        </p:nvSpPr>
        <p:spPr>
          <a:xfrm>
            <a:off x="781731" y="1894114"/>
            <a:ext cx="5516400" cy="3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OTHER RECENT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AP OFFERINGS: 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3600"/>
              <a:t>AP COMPUTER SCIENCE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3600"/>
              <a:t>AP RESEARCH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3600"/>
              <a:t>AP SEMINAR</a:t>
            </a:r>
            <a:br>
              <a:rPr lang="en-US" sz="3600"/>
            </a:br>
            <a:endParaRPr sz="3600"/>
          </a:p>
        </p:txBody>
      </p:sp>
      <p:pic>
        <p:nvPicPr>
          <p:cNvPr id="441" name="Google Shape;4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3598" y="1474238"/>
            <a:ext cx="4297680" cy="429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BACK BY POPULAR DEMAND: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ELECTIVES LIKE HOLOCAUST &amp; HUMAN BEHAVIOR</a:t>
            </a:r>
            <a:endParaRPr/>
          </a:p>
        </p:txBody>
      </p:sp>
      <p:sp>
        <p:nvSpPr>
          <p:cNvPr id="447" name="Google Shape;447;p27"/>
          <p:cNvSpPr txBox="1">
            <a:spLocks noGrp="1"/>
          </p:cNvSpPr>
          <p:nvPr>
            <p:ph type="body" idx="1"/>
          </p:nvPr>
        </p:nvSpPr>
        <p:spPr>
          <a:xfrm>
            <a:off x="6157378" y="3183220"/>
            <a:ext cx="5654351" cy="124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448" name="Google Shape;448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5593" y="1331088"/>
            <a:ext cx="6217920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SEMINARS IN HISTORY –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WORLD WAR II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20</a:t>
            </a:r>
            <a:r>
              <a:rPr lang="en-US" baseline="30000"/>
              <a:t>TH</a:t>
            </a:r>
            <a:r>
              <a:rPr lang="en-US"/>
              <a:t> CENTURY POP CULTURE</a:t>
            </a:r>
            <a:endParaRPr/>
          </a:p>
        </p:txBody>
      </p:sp>
      <p:sp>
        <p:nvSpPr>
          <p:cNvPr id="454" name="Google Shape;454;p28"/>
          <p:cNvSpPr txBox="1">
            <a:spLocks noGrp="1"/>
          </p:cNvSpPr>
          <p:nvPr>
            <p:ph type="body" idx="1"/>
          </p:nvPr>
        </p:nvSpPr>
        <p:spPr>
          <a:xfrm>
            <a:off x="6157378" y="3183220"/>
            <a:ext cx="5654351" cy="124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455" name="Google Shape;455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999" y="1122745"/>
            <a:ext cx="6242730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"/>
          <p:cNvSpPr txBox="1">
            <a:spLocks noGrp="1"/>
          </p:cNvSpPr>
          <p:nvPr>
            <p:ph type="title"/>
          </p:nvPr>
        </p:nvSpPr>
        <p:spPr>
          <a:xfrm>
            <a:off x="1154956" y="1259633"/>
            <a:ext cx="4351023" cy="402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10. </a:t>
            </a:r>
            <a:br>
              <a:rPr lang="en-US"/>
            </a:br>
            <a:r>
              <a:rPr lang="en-US"/>
              <a:t>THE PROGRAM OF STUDIES IS NOW AVAILABLE </a:t>
            </a:r>
            <a:br>
              <a:rPr lang="en-US"/>
            </a:br>
            <a:r>
              <a:rPr lang="en-US"/>
              <a:t>ON THE</a:t>
            </a:r>
            <a:br>
              <a:rPr lang="en-US"/>
            </a:br>
            <a:r>
              <a:rPr lang="en-US"/>
              <a:t>HHS WEBSITE</a:t>
            </a:r>
            <a:br>
              <a:rPr lang="en-US"/>
            </a:br>
            <a:endParaRPr/>
          </a:p>
        </p:txBody>
      </p:sp>
      <p:pic>
        <p:nvPicPr>
          <p:cNvPr id="279" name="Google Shape;27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3079" y="518700"/>
            <a:ext cx="4667250" cy="6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"/>
          <p:cNvSpPr txBox="1">
            <a:spLocks noGrp="1"/>
          </p:cNvSpPr>
          <p:nvPr>
            <p:ph type="title"/>
          </p:nvPr>
        </p:nvSpPr>
        <p:spPr>
          <a:xfrm>
            <a:off x="1154956" y="1474242"/>
            <a:ext cx="4351023" cy="191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INTERNSHIP</a:t>
            </a:r>
            <a:br>
              <a:rPr lang="en-US"/>
            </a:br>
            <a:r>
              <a:rPr lang="en-US"/>
              <a:t>OPPORTUNITIES</a:t>
            </a:r>
            <a:br>
              <a:rPr lang="en-US"/>
            </a:br>
            <a:r>
              <a:rPr lang="en-US"/>
              <a:t>AT THE HINGHAM HISTORICAL SOCIETY</a:t>
            </a:r>
            <a:endParaRPr/>
          </a:p>
        </p:txBody>
      </p:sp>
      <p:pic>
        <p:nvPicPr>
          <p:cNvPr id="461" name="Google Shape;461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404" y="1169925"/>
            <a:ext cx="6381220" cy="4785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8959882675_0_19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00" cy="228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18959882675_0_19"/>
          <p:cNvSpPr txBox="1">
            <a:spLocks noGrp="1"/>
          </p:cNvSpPr>
          <p:nvPr>
            <p:ph type="title"/>
          </p:nvPr>
        </p:nvSpPr>
        <p:spPr>
          <a:xfrm>
            <a:off x="881850" y="875050"/>
            <a:ext cx="5229900" cy="2034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SCIENCE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INTERNSHIP</a:t>
            </a:r>
            <a:endParaRPr/>
          </a:p>
        </p:txBody>
      </p:sp>
      <p:pic>
        <p:nvPicPr>
          <p:cNvPr id="468" name="Google Shape;468;g18959882675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3206750"/>
            <a:ext cx="10026450" cy="25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1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BUSINESS COURSES LIKE SPORTS MARKETING &amp; FUNDAMENTALS OF INVESTING</a:t>
            </a:r>
            <a:endParaRPr/>
          </a:p>
        </p:txBody>
      </p:sp>
      <p:sp>
        <p:nvSpPr>
          <p:cNvPr id="474" name="Google Shape;474;p31"/>
          <p:cNvSpPr txBox="1">
            <a:spLocks noGrp="1"/>
          </p:cNvSpPr>
          <p:nvPr>
            <p:ph type="body" idx="1"/>
          </p:nvPr>
        </p:nvSpPr>
        <p:spPr>
          <a:xfrm>
            <a:off x="6157378" y="3183220"/>
            <a:ext cx="5654351" cy="124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475" name="Google Shape;475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610" y="983848"/>
            <a:ext cx="6339840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>FAMILY &amp; CONSUMER SCIENCES CONTINUE TO FLOURISH </a:t>
            </a:r>
            <a:br>
              <a:rPr lang="en-US"/>
            </a:br>
            <a:endParaRPr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482" name="Google Shape;482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435" y="876873"/>
            <a:ext cx="67056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3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AS DO THE REGULAR SCIENCES –</a:t>
            </a:r>
            <a:br>
              <a:rPr lang="en-US"/>
            </a:br>
            <a:r>
              <a:rPr lang="en-US"/>
              <a:t>INCLUDING ELECTRONICS</a:t>
            </a:r>
            <a:endParaRPr/>
          </a:p>
        </p:txBody>
      </p:sp>
      <p:sp>
        <p:nvSpPr>
          <p:cNvPr id="488" name="Google Shape;488;p33"/>
          <p:cNvSpPr txBox="1"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489" name="Google Shape;489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256" y="810228"/>
            <a:ext cx="6949440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4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AND </a:t>
            </a:r>
            <a:br>
              <a:rPr lang="en-US"/>
            </a:br>
            <a:r>
              <a:rPr lang="en-US"/>
              <a:t>THE INDUSTRIAL </a:t>
            </a:r>
            <a:br>
              <a:rPr lang="en-US"/>
            </a:br>
            <a:r>
              <a:rPr lang="en-US"/>
              <a:t>ARTS</a:t>
            </a:r>
            <a:endParaRPr/>
          </a:p>
        </p:txBody>
      </p:sp>
      <p:graphicFrame>
        <p:nvGraphicFramePr>
          <p:cNvPr id="495" name="Google Shape;495;p34"/>
          <p:cNvGraphicFramePr/>
          <p:nvPr/>
        </p:nvGraphicFramePr>
        <p:xfrm>
          <a:off x="98425" y="98425"/>
          <a:ext cx="26431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2643188" imgH="557213" progId="Package">
                  <p:embed/>
                </p:oleObj>
              </mc:Choice>
              <mc:Fallback>
                <p:oleObj r:id="rId4" imgW="2643188" imgH="557213" progId="Package">
                  <p:embed/>
                  <p:pic>
                    <p:nvPicPr>
                      <p:cNvPr id="495" name="Google Shape;495;p3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98425" y="98425"/>
                        <a:ext cx="264318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6" name="Google Shape;49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6209" y="932867"/>
            <a:ext cx="3810000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>DON’T FORGET WE HAVE A GREENHOUSE (AND A BOTANY COURSE)!</a:t>
            </a:r>
            <a:endParaRPr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503" name="Google Shape;503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523" y="1034400"/>
            <a:ext cx="6215714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6"/>
          <p:cNvSpPr txBox="1"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OUR</a:t>
            </a:r>
            <a:br>
              <a:rPr lang="en-US"/>
            </a:br>
            <a:r>
              <a:rPr lang="en-US"/>
              <a:t>MUSIC PROGRAM CONTINUES TO FLOURISH</a:t>
            </a:r>
            <a:endParaRPr/>
          </a:p>
        </p:txBody>
      </p:sp>
      <p:sp>
        <p:nvSpPr>
          <p:cNvPr id="509" name="Google Shape;509;p36"/>
          <p:cNvSpPr txBox="1"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pic>
        <p:nvPicPr>
          <p:cNvPr id="510" name="Google Shape;510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199" y="3217850"/>
            <a:ext cx="5824348" cy="326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829" y="805726"/>
            <a:ext cx="4201105" cy="20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SO MANY GREAT CHOICES</a:t>
            </a:r>
            <a:endParaRPr sz="4000"/>
          </a:p>
        </p:txBody>
      </p:sp>
      <p:sp>
        <p:nvSpPr>
          <p:cNvPr id="517" name="Google Shape;517;p37"/>
          <p:cNvSpPr txBox="1"/>
          <p:nvPr/>
        </p:nvSpPr>
        <p:spPr>
          <a:xfrm>
            <a:off x="348892" y="2325870"/>
            <a:ext cx="1138666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CONSIDER THEM CAREFULLY!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SCHEDULE IS BUILT – AND TEACHERS ARE ASSIGNED – BASED ON SPRING COURSE REQUESTS.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HHS MAY NOT BE ABLE TO ACCOMMODATE REQUESTS FOR CHANGES AFTER THE SPRING DEADLINE.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"/>
          <p:cNvSpPr txBox="1"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1.</a:t>
            </a:r>
            <a:br>
              <a:rPr lang="en-US"/>
            </a:br>
            <a:r>
              <a:rPr lang="en-US"/>
              <a:t>PLEASE VISIT THE WEBSITE</a:t>
            </a:r>
            <a:br>
              <a:rPr lang="en-US"/>
            </a:br>
            <a:r>
              <a:rPr lang="en-US"/>
              <a:t>REGULARLY</a:t>
            </a:r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body" idx="1"/>
          </p:nvPr>
        </p:nvSpPr>
        <p:spPr>
          <a:xfrm>
            <a:off x="6447453" y="3837975"/>
            <a:ext cx="541175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hinghamschools.org/</a:t>
            </a:r>
            <a:endParaRPr sz="3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hingham-high-school/</a:t>
            </a:r>
            <a:endParaRPr sz="3200"/>
          </a:p>
        </p:txBody>
      </p:sp>
      <p:pic>
        <p:nvPicPr>
          <p:cNvPr id="524" name="Google Shape;52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3448" y="1106963"/>
            <a:ext cx="2610000" cy="26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"/>
          <p:cNvSpPr txBox="1">
            <a:spLocks noGrp="1"/>
          </p:cNvSpPr>
          <p:nvPr>
            <p:ph type="title"/>
          </p:nvPr>
        </p:nvSpPr>
        <p:spPr>
          <a:xfrm>
            <a:off x="1154956" y="1586204"/>
            <a:ext cx="4351023" cy="33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9. </a:t>
            </a:r>
            <a:br>
              <a:rPr lang="en-US"/>
            </a:br>
            <a:r>
              <a:rPr lang="en-US"/>
              <a:t>THE WHOLE THING ALIGNS WITH OUR MISSION…</a:t>
            </a:r>
            <a:endParaRPr/>
          </a:p>
        </p:txBody>
      </p:sp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86" name="Google Shape;2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1884" y="2035387"/>
            <a:ext cx="7175063" cy="292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"/>
          <p:cNvSpPr txBox="1"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AND LOOK FOR</a:t>
            </a:r>
            <a:br>
              <a:rPr lang="en-US"/>
            </a:br>
            <a:r>
              <a:rPr lang="en-US"/>
              <a:t>DAILY HHS UPDATES ON TWITTER</a:t>
            </a:r>
            <a:endParaRPr/>
          </a:p>
        </p:txBody>
      </p:sp>
      <p:sp>
        <p:nvSpPr>
          <p:cNvPr id="530" name="Google Shape;530;p39"/>
          <p:cNvSpPr txBox="1">
            <a:spLocks noGrp="1"/>
          </p:cNvSpPr>
          <p:nvPr>
            <p:ph type="body" idx="1"/>
          </p:nvPr>
        </p:nvSpPr>
        <p:spPr>
          <a:xfrm>
            <a:off x="6372808" y="4637313"/>
            <a:ext cx="5542384" cy="171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/>
              <a:t>@RSWANSONHINGHAM</a:t>
            </a:r>
            <a:endParaRPr sz="3600"/>
          </a:p>
        </p:txBody>
      </p:sp>
      <p:pic>
        <p:nvPicPr>
          <p:cNvPr id="531" name="Google Shape;531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4525" y="1437606"/>
            <a:ext cx="487921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0"/>
          <p:cNvSpPr txBox="1">
            <a:spLocks noGrp="1"/>
          </p:cNvSpPr>
          <p:nvPr>
            <p:ph type="title"/>
          </p:nvPr>
        </p:nvSpPr>
        <p:spPr>
          <a:xfrm>
            <a:off x="763070" y="2185384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ONWARD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AND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UPWARD</a:t>
            </a:r>
            <a:br>
              <a:rPr lang="en-US"/>
            </a:br>
            <a:r>
              <a:rPr lang="en-US"/>
              <a:t>IN 2023</a:t>
            </a:r>
            <a:endParaRPr/>
          </a:p>
        </p:txBody>
      </p:sp>
      <p:sp>
        <p:nvSpPr>
          <p:cNvPr id="537" name="Google Shape;537;p40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538" name="Google Shape;538;p40" descr="https://pbs.twimg.com/media/DMn7WSrWsAUVBSS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111" y="858416"/>
            <a:ext cx="6583680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THIS IS YOUR SCHOOL</a:t>
            </a:r>
            <a:endParaRPr sz="4000"/>
          </a:p>
        </p:txBody>
      </p:sp>
      <p:pic>
        <p:nvPicPr>
          <p:cNvPr id="544" name="Google Shape;544;p41" descr="Imag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57" y="2463896"/>
            <a:ext cx="5364479" cy="40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1" descr="Imag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698" y="2463896"/>
            <a:ext cx="5364479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2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STAY UP TO DATE!</a:t>
            </a:r>
            <a:endParaRPr sz="4000"/>
          </a:p>
        </p:txBody>
      </p:sp>
      <p:sp>
        <p:nvSpPr>
          <p:cNvPr id="551" name="Google Shape;551;p42"/>
          <p:cNvSpPr txBox="1"/>
          <p:nvPr/>
        </p:nvSpPr>
        <p:spPr>
          <a:xfrm>
            <a:off x="371062" y="2333685"/>
            <a:ext cx="11411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DON’T ALREADY GET THE WEEKLY UPDATE,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SIGN UP: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HINGHAMHIGHPTO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3"/>
          <p:cNvSpPr txBox="1">
            <a:spLocks noGrp="1"/>
          </p:cNvSpPr>
          <p:nvPr>
            <p:ph type="title"/>
          </p:nvPr>
        </p:nvSpPr>
        <p:spPr>
          <a:xfrm>
            <a:off x="1154954" y="947920"/>
            <a:ext cx="9332654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DEPARTMENT DIRECTORS &amp; COUNSELORS CAN ASSIST WITH FOLLOW-UP QUESTIONS</a:t>
            </a:r>
            <a:endParaRPr/>
          </a:p>
        </p:txBody>
      </p:sp>
      <p:pic>
        <p:nvPicPr>
          <p:cNvPr id="557" name="Google Shape;557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538" y="2409418"/>
            <a:ext cx="4206240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5115" y="5276774"/>
            <a:ext cx="6350000" cy="133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7767" y="2495062"/>
            <a:ext cx="2539682" cy="253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6713" y="3366488"/>
            <a:ext cx="3182118" cy="11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1455895" y="1005792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…OUR CORE VALUES…</a:t>
            </a:r>
            <a:endParaRPr sz="4000"/>
          </a:p>
        </p:txBody>
      </p:sp>
      <p:sp>
        <p:nvSpPr>
          <p:cNvPr id="292" name="Google Shape;292;p5"/>
          <p:cNvSpPr txBox="1"/>
          <p:nvPr/>
        </p:nvSpPr>
        <p:spPr>
          <a:xfrm>
            <a:off x="405114" y="3078866"/>
            <a:ext cx="1138666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FULFILLMENT OF INDIVIDUAL POTENTIAL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 FOR SELF AND OTHERS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CIVIC RESPONSIBILITY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COMMITMENT TO LIFE-LONG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ENVIRONMENTAL STEWARDSHIP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CITIZENSHIP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…</a:t>
            </a:r>
            <a:r>
              <a:rPr lang="en-US" sz="4000"/>
              <a:t>AND OUR </a:t>
            </a:r>
            <a:br>
              <a:rPr lang="en-US" sz="4000"/>
            </a:br>
            <a:r>
              <a:rPr lang="en-US" sz="4000"/>
              <a:t>EXPECTATIONS FOR STUDENT LEARNING</a:t>
            </a:r>
            <a:endParaRPr sz="4000"/>
          </a:p>
        </p:txBody>
      </p:sp>
      <p:sp>
        <p:nvSpPr>
          <p:cNvPr id="298" name="Google Shape;298;p6"/>
          <p:cNvSpPr txBox="1"/>
          <p:nvPr/>
        </p:nvSpPr>
        <p:spPr>
          <a:xfrm>
            <a:off x="405114" y="3078866"/>
            <a:ext cx="1138666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HHS GRADUATES WILL: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PURPOSEFULLY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EFFECTIVELY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COMMUNICATE EFFECTIVELY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IDENTIFY, ANALYZE AND SOLVE PROBLEMS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DEMONSTRATE SELF-RESPECT AND RESPECT FOR OTHERS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774442" y="1670180"/>
            <a:ext cx="4731538" cy="329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8. </a:t>
            </a:r>
            <a:br>
              <a:rPr lang="en-US" sz="3600"/>
            </a:br>
            <a:r>
              <a:rPr lang="en-US" sz="3600"/>
              <a:t>COUNSELORS VISIT ENGLISH CLASSES SOON TO EXPLAIN THE POS &amp; </a:t>
            </a:r>
            <a:br>
              <a:rPr lang="en-US" sz="3600"/>
            </a:br>
            <a:r>
              <a:rPr lang="en-US" sz="3600"/>
              <a:t>COURSE SELECTION</a:t>
            </a:r>
            <a:br>
              <a:rPr lang="en-US" sz="3600"/>
            </a:br>
            <a:r>
              <a:rPr lang="en-US" sz="3600"/>
              <a:t>PROCESS</a:t>
            </a:r>
            <a:br>
              <a:rPr lang="en-US" sz="3600"/>
            </a:br>
            <a:r>
              <a:rPr lang="en-US" sz="3600"/>
              <a:t>(2/27&amp;2/28 @ HHS; 3/7 @ HMS – Assembly)</a:t>
            </a:r>
            <a:endParaRPr sz="3600"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6895559" y="4441371"/>
            <a:ext cx="4198539" cy="17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/>
              <a:t>NOVEMBER 16-18</a:t>
            </a:r>
            <a:endParaRPr sz="3200"/>
          </a:p>
        </p:txBody>
      </p:sp>
      <p:pic>
        <p:nvPicPr>
          <p:cNvPr id="305" name="Google Shape;305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980" y="1536200"/>
            <a:ext cx="6288705" cy="413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7. </a:t>
            </a:r>
            <a:br>
              <a:rPr lang="en-US"/>
            </a:br>
            <a:r>
              <a:rPr lang="en-US"/>
              <a:t>STUDENTS &amp; PARENTS</a:t>
            </a:r>
            <a:br>
              <a:rPr lang="en-US"/>
            </a:br>
            <a:r>
              <a:rPr lang="en-US"/>
              <a:t>MAKE COURSE SELECTIONS</a:t>
            </a:r>
            <a:br>
              <a:rPr lang="en-US"/>
            </a:br>
            <a:r>
              <a:rPr lang="en-US"/>
              <a:t>ONLINE: </a:t>
            </a:r>
            <a:br>
              <a:rPr lang="en-US"/>
            </a:br>
            <a:r>
              <a:rPr lang="en-US"/>
              <a:t>3/11 - 3/19</a:t>
            </a:r>
            <a:br>
              <a:rPr lang="en-US"/>
            </a:br>
            <a:endParaRPr/>
          </a:p>
        </p:txBody>
      </p:sp>
      <p:sp>
        <p:nvSpPr>
          <p:cNvPr id="311" name="Google Shape;311;p8"/>
          <p:cNvSpPr txBox="1">
            <a:spLocks noGrp="1"/>
          </p:cNvSpPr>
          <p:nvPr>
            <p:ph type="body" idx="1"/>
          </p:nvPr>
        </p:nvSpPr>
        <p:spPr>
          <a:xfrm>
            <a:off x="8796708" y="4801413"/>
            <a:ext cx="2398207" cy="50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312" name="Google Shape;312;p8" descr="Imag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082" y="996657"/>
            <a:ext cx="6217919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"/>
          <p:cNvSpPr txBox="1">
            <a:spLocks noGrp="1"/>
          </p:cNvSpPr>
          <p:nvPr>
            <p:ph type="title"/>
          </p:nvPr>
        </p:nvSpPr>
        <p:spPr>
          <a:xfrm>
            <a:off x="1154955" y="1551504"/>
            <a:ext cx="5394960" cy="298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6.</a:t>
            </a:r>
            <a:br>
              <a:rPr lang="en-US"/>
            </a:br>
            <a:r>
              <a:rPr lang="en-US"/>
              <a:t>TEACHERS WILL ENTER COURSE RECOMMENDATIONS</a:t>
            </a:r>
            <a:br>
              <a:rPr lang="en-US"/>
            </a:br>
            <a:r>
              <a:rPr lang="en-US"/>
              <a:t>(WHERE APPLICABLE) ONLINE BY </a:t>
            </a:r>
            <a:br>
              <a:rPr lang="en-US"/>
            </a:br>
            <a:r>
              <a:rPr lang="en-US"/>
              <a:t>MARCH 10TH </a:t>
            </a:r>
            <a:endParaRPr/>
          </a:p>
        </p:txBody>
      </p:sp>
      <p:pic>
        <p:nvPicPr>
          <p:cNvPr id="318" name="Google Shape;318;p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-13822362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9" descr="Imag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915" y="1624141"/>
            <a:ext cx="5364479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718</Words>
  <Application>Microsoft Office PowerPoint</Application>
  <PresentationFormat>Widescreen</PresentationFormat>
  <Paragraphs>102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Noto Sans Symbols</vt:lpstr>
      <vt:lpstr>Arial</vt:lpstr>
      <vt:lpstr>Century Gothic</vt:lpstr>
      <vt:lpstr>Ion Boardroom</vt:lpstr>
      <vt:lpstr>Package</vt:lpstr>
      <vt:lpstr>WELCOME TO PROGRAM OF STUDIES NIGHT</vt:lpstr>
      <vt:lpstr>A “TOP TEN” LIST: THINGS TO KNOW ABOUT COURSE  SELECTION</vt:lpstr>
      <vt:lpstr>10.  THE PROGRAM OF STUDIES IS NOW AVAILABLE  ON THE HHS WEBSITE </vt:lpstr>
      <vt:lpstr>9.  THE WHOLE THING ALIGNS WITH OUR MISSION…</vt:lpstr>
      <vt:lpstr>…OUR CORE VALUES…</vt:lpstr>
      <vt:lpstr>…AND OUR  EXPECTATIONS FOR STUDENT LEARNING</vt:lpstr>
      <vt:lpstr>8.  COUNSELORS VISIT ENGLISH CLASSES SOON TO EXPLAIN THE POS &amp;  COURSE SELECTION PROCESS (2/27&amp;2/28 @ HHS; 3/7 @ HMS – Assembly)</vt:lpstr>
      <vt:lpstr>7.  STUDENTS &amp; PARENTS MAKE COURSE SELECTIONS ONLINE:  3/11 - 3/19 </vt:lpstr>
      <vt:lpstr>6. TEACHERS WILL ENTER COURSE RECOMMENDATIONS (WHERE APPLICABLE) ONLINE BY  MARCH 10TH </vt:lpstr>
      <vt:lpstr>5. ALL COURSE SELECTIONS ARE COMPLETED ONLINE THROUGH THE STUDENT PORTAL</vt:lpstr>
      <vt:lpstr>FIRST, THE  “MY INFO”  TOP TAB  AND THEN  THE “REQUESTS” SIDE TAB</vt:lpstr>
      <vt:lpstr>AND THEN…</vt:lpstr>
      <vt:lpstr>IT SHOULD BE FAIRLY INTUITIVE…</vt:lpstr>
      <vt:lpstr>CLICK “POST”  WHEN COMPLETE</vt:lpstr>
      <vt:lpstr>4. THE PROCESS CONTINUES INTO APRIL</vt:lpstr>
      <vt:lpstr>HMS TIMELINE</vt:lpstr>
      <vt:lpstr>3.  PAY ATTENTION TO GRADUATION REQUIREMENTS</vt:lpstr>
      <vt:lpstr>SUCH AS…</vt:lpstr>
      <vt:lpstr>A FEW DIFFERENCES BY GRADE</vt:lpstr>
      <vt:lpstr>TO EARN A DIPLOMA…</vt:lpstr>
      <vt:lpstr>2.  THE PROGRAM OF STUDIES  CONTINUES TO  EVOLVE</vt:lpstr>
      <vt:lpstr>NEW COURSES IN MINDFULNESS, MUSIC AND RESEARCH!</vt:lpstr>
      <vt:lpstr>SENIOR  ENGLISH ELECTIVE -   DISABILITY VOICES IN LIFE &amp; LITERATURE</vt:lpstr>
      <vt:lpstr>IN ADDITION TO…    READING TO WRITE: AN  ANALYSIS OF GENRE &amp; STYLE</vt:lpstr>
      <vt:lpstr> CONTINUATION OF OTHER RECENTLY- PILOTED OFFERINGS SUCH AS…  ENGINEERING AND ROBOTICS</vt:lpstr>
      <vt:lpstr>NEW AP CLASS:   AP ENVIRONMENTAL SCIENCE </vt:lpstr>
      <vt:lpstr>OTHER RECENT  AP OFFERINGS:   AP COMPUTER SCIENCE  AP RESEARCH  AP SEMINAR </vt:lpstr>
      <vt:lpstr>BACK BY POPULAR DEMAND:  ELECTIVES LIKE HOLOCAUST &amp; HUMAN BEHAVIOR</vt:lpstr>
      <vt:lpstr>SEMINARS IN HISTORY –  WORLD WAR II  20TH CENTURY POP CULTURE</vt:lpstr>
      <vt:lpstr>   INTERNSHIP OPPORTUNITIES AT THE HINGHAM HISTORICAL SOCIETY</vt:lpstr>
      <vt:lpstr>NEW SCIENCE INTERNSHIP</vt:lpstr>
      <vt:lpstr>BUSINESS COURSES LIKE SPORTS MARKETING &amp; FUNDAMENTALS OF INVESTING</vt:lpstr>
      <vt:lpstr>  FAMILY &amp; CONSUMER SCIENCES CONTINUE TO FLOURISH  </vt:lpstr>
      <vt:lpstr>AS DO THE REGULAR SCIENCES – INCLUDING ELECTRONICS</vt:lpstr>
      <vt:lpstr>AND  THE INDUSTRIAL  ARTS</vt:lpstr>
      <vt:lpstr>  DON’T FORGET WE HAVE A GREENHOUSE (AND A BOTANY COURSE)!</vt:lpstr>
      <vt:lpstr>OUR MUSIC PROGRAM CONTINUES TO FLOURISH</vt:lpstr>
      <vt:lpstr>SO MANY GREAT CHOICES</vt:lpstr>
      <vt:lpstr>1. PLEASE VISIT THE WEBSITE REGULARLY</vt:lpstr>
      <vt:lpstr>AND LOOK FOR DAILY HHS UPDATES ON TWITTER</vt:lpstr>
      <vt:lpstr>ONWARD AND UPWARD IN 2023</vt:lpstr>
      <vt:lpstr>THIS IS YOUR SCHOOL</vt:lpstr>
      <vt:lpstr>STAY UP TO DATE!</vt:lpstr>
      <vt:lpstr>DEPARTMENT DIRECTORS &amp; COUNSELORS CAN ASSIST WITH FOLLOW-UP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PROGRAM OF STUDIES NIGHT</dc:title>
  <dc:creator>Richard Swanson</dc:creator>
  <cp:lastModifiedBy>Joe Andrews</cp:lastModifiedBy>
  <cp:revision>3</cp:revision>
  <dcterms:created xsi:type="dcterms:W3CDTF">2017-09-27T20:02:17Z</dcterms:created>
  <dcterms:modified xsi:type="dcterms:W3CDTF">2023-03-06T16:45:51Z</dcterms:modified>
</cp:coreProperties>
</file>